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6" r:id="rId2"/>
    <p:sldId id="288" r:id="rId3"/>
    <p:sldId id="260" r:id="rId4"/>
    <p:sldId id="289" r:id="rId5"/>
    <p:sldId id="261" r:id="rId6"/>
    <p:sldId id="262" r:id="rId7"/>
    <p:sldId id="290" r:id="rId8"/>
    <p:sldId id="291" r:id="rId9"/>
    <p:sldId id="292" r:id="rId10"/>
    <p:sldId id="293" r:id="rId11"/>
    <p:sldId id="263" r:id="rId12"/>
    <p:sldId id="265" r:id="rId13"/>
    <p:sldId id="266" r:id="rId14"/>
    <p:sldId id="294" r:id="rId15"/>
    <p:sldId id="295" r:id="rId16"/>
    <p:sldId id="286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7C160-CE3C-476E-8288-FAFCF1FBD87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27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ДОРОЖНЫХ ОДЕЖД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7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907" y="832692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вопросы технологии строительства дорожных одежд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дорожных одежд, покрытий и оснований</a:t>
            </a:r>
          </a:p>
          <a:p>
            <a:pPr marL="971550" lvl="1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конструктивных слоев дорожной одежды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поперечных профилей дорожных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дорожно-строительных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42004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7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05273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</a:rPr>
              <a:t>Дорожная </a:t>
            </a:r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</a:rPr>
              <a:t>одежда </a:t>
            </a:r>
            <a:r>
              <a:rPr lang="ru-RU" sz="2000" dirty="0" smtClean="0">
                <a:solidFill>
                  <a:srgbClr val="002060"/>
                </a:solidFill>
                <a:latin typeface="Century Gothic" pitchFamily="34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Century Gothic" pitchFamily="34" charset="0"/>
              </a:rPr>
              <a:t>уложенная на поверхность земляного полотна конструкция, которая состоит, как правило, из нескольких слоёв различных материалов, обладающих необходимой прочностью, ровностью и шероховатостью и предназначена для восприятия нагрузок от автомобилей и обеспечения максимально благоприятных условий скоростному и безопасному движению автотранспорта вне зависимости от погодно-климатических и временных факторов.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86" y="4077072"/>
            <a:ext cx="7422452" cy="2041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08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7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770182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622264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Дорожная одежда </a:t>
            </a:r>
            <a:r>
              <a:rPr lang="ru-RU" sz="2200" b="1" dirty="0" smtClean="0"/>
              <a:t>– это многослойная конструкция, предназначенная для распределения давления на грунт от действия транспортной нагрузки, обеспечивающая повышение сроков службы и транспортно-эксплуатационных показателей автомобильной дороги.</a:t>
            </a:r>
            <a:endParaRPr lang="ru-RU" sz="2200" b="1" dirty="0"/>
          </a:p>
          <a:p>
            <a:endParaRPr lang="ru-RU" sz="2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9144000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7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1509712"/>
            <a:ext cx="8658225" cy="3857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99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908720"/>
            <a:ext cx="8229600" cy="7920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СЛОИ ДОРОЖНОЙ ОДЕЖДЫ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mhtml:file://I:\Лекции%20с%20нета\ДО\Классификаци%20до.mht!science/avtodorogi/lection_09_files/image004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1712" y="1890712"/>
            <a:ext cx="46196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99592" y="5176241"/>
            <a:ext cx="7796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1-поверхностная обработка (слой износа); 2-верхний слой покрытия;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3-нижний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слой покрытия; 4-верхний слой основания;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5-нижний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слой основания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6-дополнительный слой основания;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7-подстилающий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грунт (рабочий слой земляного полотна)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9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iles.stroyinf.ru/Data1/49/49838/x05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64096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6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19" y="755975"/>
            <a:ext cx="7680960" cy="770182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1556792"/>
            <a:ext cx="8640960" cy="3168352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  <a:latin typeface="+mj-lt"/>
              </a:rPr>
              <a:t>Покрытие </a:t>
            </a:r>
            <a:r>
              <a:rPr lang="ru-RU" sz="2200" b="1" dirty="0"/>
              <a:t>- верхняя часть дорожной одежды, воспринимающая усилия от колес транспортных средств и подвергающаяся непосредственному воздействию атмосферных факторов.</a:t>
            </a:r>
          </a:p>
          <a:p>
            <a:r>
              <a:rPr lang="ru-RU" sz="2200" b="1" dirty="0"/>
              <a:t>По поверхности покрытия могут быть устроены слои </a:t>
            </a:r>
            <a:r>
              <a:rPr lang="ru-RU" sz="2200" b="1" dirty="0">
                <a:solidFill>
                  <a:srgbClr val="FF0000"/>
                </a:solidFill>
              </a:rPr>
              <a:t>поверхностных обработок </a:t>
            </a:r>
            <a:r>
              <a:rPr lang="ru-RU" sz="2200" b="1" dirty="0"/>
              <a:t>различного назначения (слои для повышения шероховатости, защитные слои и т.п.).</a:t>
            </a:r>
          </a:p>
          <a:p>
            <a:pPr marL="0" indent="0">
              <a:buNone/>
            </a:pPr>
            <a:endParaRPr lang="ru-RU" sz="2200" b="1" dirty="0" smtClean="0"/>
          </a:p>
          <a:p>
            <a:endParaRPr lang="ru-RU" sz="2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07" y="4221088"/>
            <a:ext cx="3923928" cy="2160240"/>
          </a:xfrm>
          <a:prstGeom prst="rect">
            <a:avLst/>
          </a:prstGeom>
        </p:spPr>
      </p:pic>
      <p:pic>
        <p:nvPicPr>
          <p:cNvPr id="1026" name="Picture 2" descr="E:\Материаловедение\ФОТО\щебень\ustroistvo-osnovany-i-pokryty-iz-chernogo-shchebny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3624503" cy="235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82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0582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478247"/>
          </a:xfrm>
        </p:spPr>
        <p:txBody>
          <a:bodyPr>
            <a:no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Основание </a:t>
            </a:r>
            <a:r>
              <a:rPr lang="ru-RU" sz="2200" b="1" dirty="0">
                <a:solidFill>
                  <a:schemeClr val="accent2"/>
                </a:solidFill>
              </a:rPr>
              <a:t>-</a:t>
            </a:r>
            <a:r>
              <a:rPr lang="ru-RU" sz="2200" b="1" dirty="0"/>
              <a:t> часть конструкции дорожной одежды, расположенная под покрытием и обеспечивающая совместно с покрытием перераспределение напряжений в конструкции и снижение их величины в грунте рабочего слоя земляного полотна (подстилающем грунте), а также морозоустойчивость и осушение конструкции.</a:t>
            </a:r>
          </a:p>
          <a:p>
            <a:r>
              <a:rPr lang="ru-RU" sz="2200" b="1" dirty="0"/>
              <a:t>Следует различать несущую часть основания (несущее основание) и дополнительные слои основания. Несущая часть основания должна обеспечивать прочность дорожной одежды и быть морозоустойчивой.</a:t>
            </a:r>
          </a:p>
          <a:p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90225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516" y="332656"/>
            <a:ext cx="7680960" cy="10582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8370"/>
            <a:ext cx="8712968" cy="4644169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chemeClr val="accent2"/>
                </a:solidFill>
              </a:rPr>
              <a:t>Дополнительные слои основания </a:t>
            </a:r>
            <a:r>
              <a:rPr lang="ru-RU" sz="2400" b="1" dirty="0"/>
              <a:t>- слои между несущим основанием и подстилающим </a:t>
            </a:r>
            <a:r>
              <a:rPr lang="ru-RU" sz="2400" b="1" dirty="0" smtClean="0"/>
              <a:t>грунтом. Предусматривают </a:t>
            </a:r>
            <a:r>
              <a:rPr lang="ru-RU" sz="2400" b="1" dirty="0"/>
              <a:t>при наличии неблагоприятных погодно-климатических и грунтово-гидрологических условий. </a:t>
            </a:r>
            <a:endParaRPr lang="ru-RU" sz="2400" b="1" dirty="0" smtClean="0"/>
          </a:p>
          <a:p>
            <a:r>
              <a:rPr lang="ru-RU" sz="2400" b="1" dirty="0" smtClean="0"/>
              <a:t>Эти </a:t>
            </a:r>
            <a:r>
              <a:rPr lang="ru-RU" sz="2400" b="1" dirty="0"/>
              <a:t>слои совместно с покрытием и </a:t>
            </a:r>
            <a:r>
              <a:rPr lang="ru-RU" sz="2400" b="1" dirty="0" smtClean="0"/>
              <a:t>основанием обеспечивают морозоустойчивость и дренирование </a:t>
            </a:r>
            <a:r>
              <a:rPr lang="ru-RU" sz="2400" b="1" dirty="0"/>
              <a:t>конструкции и </a:t>
            </a:r>
            <a:r>
              <a:rPr lang="ru-RU" sz="2400" b="1" dirty="0" smtClean="0"/>
              <a:t>создают </a:t>
            </a:r>
            <a:r>
              <a:rPr lang="ru-RU" sz="2400" b="1" dirty="0"/>
              <a:t>условия для снижения толщины вышележащих слоев из дорогостоящих материалов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В соответствии с основной функцией, которую выполняет дополнительный слой, его называют морозозащитным, </a:t>
            </a:r>
            <a:r>
              <a:rPr lang="ru-RU" sz="2400" b="1" dirty="0" smtClean="0"/>
              <a:t>теплоизолирующим, дренирующим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33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885" y="980728"/>
            <a:ext cx="8435280" cy="5472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Покрытие дорожной одежды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– верхний, наиболее прочный конструктивный слой дорожной одежды, непосредственно воспринимающий воздействие транспортных средств и природно-климатических факторов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.</a:t>
            </a:r>
            <a:r>
              <a:rPr lang="en-US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Покрытие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обеспечивает необходимые транспортно-эксплуатационные качества дороги (ровность, коэффициент сцепления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).</a:t>
            </a:r>
            <a:r>
              <a:rPr lang="en-US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</a:t>
            </a:r>
            <a:r>
              <a:rPr lang="ru-RU" sz="1750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В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конструкции покрытия, помимо основного слоя, обеспечивающего необходимые качества, предусматривается запасная толщина (слой износа), не учитываемая при расчёте прочности и периодически восстанавливаемая по мере истирания. 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Основание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– несущая прочная часть одежды, устраиваемая из каменных материалов или грунта, обработанного вяжущими материалами. Распределяет нагрузку, воспринятую от покрытия в подстилающий грунт.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Дополнительные слои основания 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– из материалов, устойчивых при увлажнении, –  устраиваются с целью обеспечения морозоустойчивости, дренажа, противодействия  пучинообразованию. </a:t>
            </a:r>
          </a:p>
          <a:p>
            <a:pPr marL="0" indent="0" algn="just">
              <a:buNone/>
            </a:pPr>
            <a:r>
              <a:rPr lang="ru-RU" sz="1750" b="1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Подстилающий грунт</a:t>
            </a:r>
            <a:r>
              <a:rPr lang="ru-RU" sz="1750" dirty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 (рабочий слой земляного полотна) – тщательно уплотнённые слои земляного полотна, на которые укладывают дорожную одежду.</a:t>
            </a:r>
          </a:p>
          <a:p>
            <a:pPr marL="0" indent="0" algn="just">
              <a:buNone/>
            </a:pPr>
            <a:endParaRPr lang="ru-RU" sz="1750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104" y="614579"/>
            <a:ext cx="8229600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ОСНОВНЫЕ ТИПЫ ДОРОЖНЫХ ОДЕЖД И ВИДОВ </a:t>
            </a:r>
            <a:r>
              <a:rPr lang="en-US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/>
            </a:r>
            <a:br>
              <a:rPr lang="en-US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cs typeface="Times New Roman" panose="02020603050405020304" pitchFamily="18" charset="0"/>
              </a:rPr>
              <a:t>ПОКРЫТИЙ ПО КАТЕГОРИИ ДОРОГ</a:t>
            </a:r>
            <a:r>
              <a:rPr lang="ru-RU" sz="1600" dirty="0">
                <a:solidFill>
                  <a:srgbClr val="002060"/>
                </a:solidFill>
                <a:latin typeface="Century Gothic" pitchFamily="34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itchFamily="34" charset="0"/>
              </a:rPr>
            </a:br>
            <a:endParaRPr lang="ru-RU" sz="16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160113"/>
              </p:ext>
            </p:extLst>
          </p:nvPr>
        </p:nvGraphicFramePr>
        <p:xfrm>
          <a:off x="683568" y="1196751"/>
          <a:ext cx="8136903" cy="5259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4081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600" dirty="0" smtClean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218">
                <a:tc rowSpan="3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Капитальные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Цементобетонные монолитные, в т.ч. армированные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Железобетонные или армобетонные сборные из предварительно напряженного железобетона, железобетона, армобетона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Асфальтобетонные (из горячих асфальтобетонных смесей)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I-IV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064">
                <a:tc rowSpan="2"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Асфальтобетонные (из горячих и холодных асфальтобетонных смесей)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III, IV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69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Из органоминеральных смесей с жидкими органическими вяжущими, жидкими органическими вяжущими совместно с минеральными; с вязкими, в т.ч. эмульгированными органическими вяжущими; с эмульгированными органическими вяжущими совместно с минеральными; из каменных материалов, обработанных битумом по способу смешения на дороге или методами пропитки;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5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17123"/>
              </p:ext>
            </p:extLst>
          </p:nvPr>
        </p:nvGraphicFramePr>
        <p:xfrm>
          <a:off x="0" y="0"/>
          <a:ext cx="9144000" cy="6849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8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3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8655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Типы дорожных </a:t>
                      </a:r>
                      <a:endParaRPr lang="en-US" sz="1800" dirty="0" smtClean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одежд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Основные виды покрытий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Категории дорог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668"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cs typeface="Times New Roman" panose="02020603050405020304" pitchFamily="18" charset="0"/>
                        </a:rPr>
                        <a:t>Облегченные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vert="vert27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Каменные материалы, обработанные органическими вяжущими, в т.ч. отходами промышленности; из каменных материалов, обработанных неорганическими вяжущими; черного щебня, приготовленного в установке и уложенного по способу заклинки; из пористой и высокопористой асфальтобетонной смеси с поверхностной обработкой; из прочного щебня с двойной поверхностной обработкой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anose="02020603050405020304" pitchFamily="18" charset="0"/>
                        </a:rPr>
                        <a:t>IV, V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526" marR="14526" marT="7136" marB="71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757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Переходные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Из щебня прочных пород, устроенных по способу заклинки без применения вяжущих материалов; из грунтов и малопрочных каменных материалов, укрепленных органическими, неорганическими или комплексными вяжущими; булыжного и колотого камня (мостовые)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IV, V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на первой стадии двухстадийного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III категории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0382"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Низшие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 anchor="ctr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Из щебеночно-гравийно-песчаных смесей; малопрочных каменных материалов и шлаков; грунтов, укрепленных или улучшенных  различными местными материалами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и на первой стадии двухстадийного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строительства дорог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1797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itchFamily="34" charset="0"/>
                          <a:ea typeface="Arial Unicode MS"/>
                          <a:cs typeface="Times New Roman" panose="02020603050405020304" pitchFamily="18" charset="0"/>
                        </a:rPr>
                        <a:t>IV категории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6195" marR="36195" marT="17780" marB="177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58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1739" y="620688"/>
            <a:ext cx="8229600" cy="720080"/>
          </a:xfrm>
        </p:spPr>
        <p:txBody>
          <a:bodyPr anchor="t"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2"/>
                </a:solidFill>
              </a:rPr>
              <a:t>Дорожная одежда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31088"/>
            <a:ext cx="8202036" cy="5256584"/>
          </a:xfrm>
        </p:spPr>
        <p:txBody>
          <a:bodyPr>
            <a:normAutofit/>
          </a:bodyPr>
          <a:lstStyle/>
          <a:p>
            <a:r>
              <a:rPr lang="ru-RU" sz="2200" b="1" u="sng" dirty="0" smtClean="0">
                <a:solidFill>
                  <a:schemeClr val="accent2"/>
                </a:solidFill>
              </a:rPr>
              <a:t>Жесткая дорожная одежда </a:t>
            </a:r>
            <a:r>
              <a:rPr lang="ru-RU" sz="2200" b="1" dirty="0" smtClean="0"/>
              <a:t>–работает как плита конечных размеров на упругом основании при свободном, шарнирном или ином способе соединения плит.</a:t>
            </a:r>
          </a:p>
          <a:p>
            <a:r>
              <a:rPr lang="ru-RU" sz="2200" b="1" u="sng" dirty="0" smtClean="0">
                <a:solidFill>
                  <a:schemeClr val="accent2"/>
                </a:solidFill>
              </a:rPr>
              <a:t>Жесткие одежды </a:t>
            </a:r>
            <a:r>
              <a:rPr lang="ru-RU" sz="2200" b="1" dirty="0" smtClean="0"/>
              <a:t>могут быть:</a:t>
            </a:r>
          </a:p>
          <a:p>
            <a:r>
              <a:rPr lang="ru-RU" sz="2200" b="1" dirty="0" smtClean="0"/>
              <a:t>с цементным покрытием;</a:t>
            </a:r>
          </a:p>
          <a:p>
            <a:r>
              <a:rPr lang="ru-RU" sz="2200" b="1" dirty="0"/>
              <a:t>а</a:t>
            </a:r>
            <a:r>
              <a:rPr lang="ru-RU" sz="2200" b="1" dirty="0" smtClean="0"/>
              <a:t>сфальтобетонным покрытием на основании из цементобетона с устроенными деформационными швами.</a:t>
            </a:r>
          </a:p>
        </p:txBody>
      </p:sp>
    </p:spTree>
    <p:extLst>
      <p:ext uri="{BB962C8B-B14F-4D97-AF65-F5344CB8AC3E}">
        <p14:creationId xmlns:p14="http://schemas.microsoft.com/office/powerpoint/2010/main" val="307781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71400"/>
            <a:ext cx="7680960" cy="1371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Дорожная одежда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054312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Нежесткая дорожная одежда</a:t>
            </a:r>
            <a:r>
              <a:rPr lang="ru-RU" sz="2200" b="1" dirty="0"/>
              <a:t> – работает как слоистая система бесконечных в плане размеров со сплошным покрытием на упругом основании</a:t>
            </a:r>
            <a:r>
              <a:rPr lang="ru-RU" sz="2200" b="1" dirty="0" smtClean="0"/>
              <a:t>.</a:t>
            </a:r>
          </a:p>
          <a:p>
            <a:r>
              <a:rPr lang="ru-RU" sz="2200" b="1" u="sng" dirty="0" smtClean="0">
                <a:solidFill>
                  <a:schemeClr val="accent2"/>
                </a:solidFill>
              </a:rPr>
              <a:t>К нежестким одеждам относят: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С покрытием из смеси каменных материалов с органическими вяжущими (асфальтобетон);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Покрытиями, в которых вяжущее вещество представляет комплексный материал, состоящий из органических и минеральных веществ (битумные эмульсии, цемент);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b="1" dirty="0" smtClean="0"/>
              <a:t>Покрытиями из каменных материалов (щебня, гравия, песка, шлака), обработанных и не обработанных вяжущими веществами.</a:t>
            </a:r>
            <a:endParaRPr lang="ru-RU" sz="2200" b="1" dirty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6359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иды поперечных профилей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дорожных одежд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-20000" contrast="80000"/>
          </a:blip>
          <a:srcRect l="15404" t="15572" r="34337" b="14879"/>
          <a:stretch>
            <a:fillRect/>
          </a:stretch>
        </p:blipFill>
        <p:spPr bwMode="auto">
          <a:xfrm>
            <a:off x="1487098" y="1628800"/>
            <a:ext cx="6188853" cy="496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93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680960" cy="8421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Проектирование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824536"/>
          </a:xfrm>
        </p:spPr>
        <p:txBody>
          <a:bodyPr>
            <a:noAutofit/>
          </a:bodyPr>
          <a:lstStyle/>
          <a:p>
            <a:r>
              <a:rPr lang="ru-RU" sz="2200" b="1" u="sng" dirty="0">
                <a:solidFill>
                  <a:schemeClr val="accent2"/>
                </a:solidFill>
              </a:rPr>
              <a:t>Проектирование дорожной одежды </a:t>
            </a:r>
            <a:r>
              <a:rPr lang="ru-RU" sz="2200" b="1" dirty="0" smtClean="0"/>
              <a:t>- процесс </a:t>
            </a:r>
            <a:r>
              <a:rPr lang="ru-RU" sz="2200" b="1" dirty="0"/>
              <a:t>конструирования и расчета дорожной конструкции </a:t>
            </a:r>
            <a:r>
              <a:rPr lang="ru-RU" sz="2200" b="1" dirty="0">
                <a:solidFill>
                  <a:schemeClr val="accent2"/>
                </a:solidFill>
              </a:rPr>
              <a:t>(системы дорожная одежда + рабочий слой земляного полотна) </a:t>
            </a:r>
            <a:r>
              <a:rPr lang="ru-RU" sz="2200" b="1" dirty="0"/>
              <a:t>на прочность, морозоустойчивость и осушение с технико-экономическим обоснованием вариантов с целью выбора наиболее экономичного в данных </a:t>
            </a:r>
            <a:r>
              <a:rPr lang="ru-RU" sz="2200" b="1" dirty="0" smtClean="0"/>
              <a:t>условиях: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выбор </a:t>
            </a:r>
            <a:r>
              <a:rPr lang="ru-RU" sz="2200" b="1" dirty="0"/>
              <a:t>вида покрытия;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назначение </a:t>
            </a:r>
            <a:r>
              <a:rPr lang="ru-RU" sz="2200" b="1" dirty="0"/>
              <a:t>числа конструктивных слоев с выбором </a:t>
            </a:r>
            <a:r>
              <a:rPr lang="ru-RU" sz="2200" b="1" dirty="0" smtClean="0"/>
              <a:t>  материалов </a:t>
            </a:r>
            <a:r>
              <a:rPr lang="ru-RU" sz="2200" b="1" dirty="0"/>
              <a:t>для устройства слоев</a:t>
            </a:r>
            <a:r>
              <a:rPr lang="ru-RU" sz="2200" b="1" dirty="0" smtClean="0"/>
              <a:t>, их толщина, размещение в конструкции;</a:t>
            </a:r>
            <a:endParaRPr lang="ru-RU" sz="22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361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37371"/>
            <a:ext cx="7992888" cy="532859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необходимость </a:t>
            </a:r>
            <a:r>
              <a:rPr lang="ru-RU" sz="2200" b="1" dirty="0"/>
              <a:t>назначения дополнительных морозозащитных мер с учетом дорожно-климатической зоны, типа грунта рабочего слоя земляного полотна и схемы увлажнения рабочего слоя на различных участках;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необходимость </a:t>
            </a:r>
            <a:r>
              <a:rPr lang="ru-RU" sz="2200" b="1" dirty="0"/>
              <a:t>назначения мер по осушению конструкции, а также по повышению </a:t>
            </a:r>
            <a:r>
              <a:rPr lang="ru-RU" sz="2200" b="1" dirty="0" err="1"/>
              <a:t>трещиностойкости</a:t>
            </a:r>
            <a:r>
              <a:rPr lang="ru-RU" sz="2200" b="1" dirty="0"/>
              <a:t> конструкции;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оценку </a:t>
            </a:r>
            <a:r>
              <a:rPr lang="ru-RU" sz="2200" b="1" dirty="0"/>
              <a:t>целесообразности укрепления или улучшения верхней части рабочего слоя земляного полотна;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/>
              <a:t>предварительный </a:t>
            </a:r>
            <a:r>
              <a:rPr lang="ru-RU" sz="2200" b="1" dirty="0"/>
              <a:t>отбор конкурентоспособных вариантов с учетом местных природных и проектных условий работы.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80325" cy="86382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Проектирование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045" y="388190"/>
            <a:ext cx="7680960" cy="9862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Конструирование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74396"/>
            <a:ext cx="8424936" cy="5054312"/>
          </a:xfrm>
        </p:spPr>
        <p:txBody>
          <a:bodyPr>
            <a:noAutofit/>
          </a:bodyPr>
          <a:lstStyle/>
          <a:p>
            <a:r>
              <a:rPr lang="ru-RU" sz="2000" b="1" u="sng" dirty="0">
                <a:solidFill>
                  <a:schemeClr val="accent2"/>
                </a:solidFill>
              </a:rPr>
              <a:t>При конструировании дорожной одежды </a:t>
            </a:r>
            <a:r>
              <a:rPr lang="ru-RU" sz="2000" b="1" dirty="0"/>
              <a:t>необходимо руководствоваться следующими принципами:</a:t>
            </a:r>
          </a:p>
          <a:p>
            <a:pPr marL="0" indent="0">
              <a:buNone/>
            </a:pPr>
            <a:r>
              <a:rPr lang="ru-RU" sz="2000" b="1" dirty="0"/>
              <a:t>а) </a:t>
            </a:r>
            <a:r>
              <a:rPr lang="ru-RU" sz="2000" b="1" dirty="0">
                <a:solidFill>
                  <a:schemeClr val="accent2"/>
                </a:solidFill>
              </a:rPr>
              <a:t>тип дорожной одежды и вид покрытия</a:t>
            </a:r>
            <a:r>
              <a:rPr lang="ru-RU" sz="2000" b="1" dirty="0"/>
              <a:t>, конструкция одежды в целом должны удовлетворять транспортно-эксплуатационным требованиям, предъявляемым к дороге соответствующей </a:t>
            </a:r>
            <a:r>
              <a:rPr lang="ru-RU" sz="2000" b="1" dirty="0" smtClean="0"/>
              <a:t>категории;</a:t>
            </a: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б) конструкция одежды может быть принята типовой или разработана индивидуально для каждого участка или ряда участков </a:t>
            </a:r>
            <a:r>
              <a:rPr lang="ru-RU" sz="2000" b="1" dirty="0" smtClean="0"/>
              <a:t>дороги. Учитываются сходные природные условия  </a:t>
            </a:r>
            <a:r>
              <a:rPr lang="ru-RU" sz="2000" b="1" dirty="0"/>
              <a:t>(грунт рабочего слоя земляного полотна, условия его увлажнения, климат, обеспеченность местными дорожно-строительными материалами и др.) с одинаковыми расчетными нагрузками. При выборе конструкции одежды для данных условий предпочтение следует отдавать проверенной на практике в данных условиях типовой конструкции;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2388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045" y="468536"/>
            <a:ext cx="7680960" cy="9862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Конструирование дорожной одежды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073" y="1502441"/>
            <a:ext cx="8136904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в</a:t>
            </a:r>
            <a:r>
              <a:rPr lang="ru-RU" sz="2000" b="1" dirty="0"/>
              <a:t>) в районах, недостаточно обеспеченных стандартными каменными материалами, допускается применять местные каменные материалы, побочные продукты промышленности и грунты, свойства которых могут быть улучшены обработкой их вяжущими (цемент, битум, известь, активные золы уноса и др</a:t>
            </a:r>
            <a:r>
              <a:rPr lang="ru-RU" sz="2000" b="1" dirty="0" smtClean="0"/>
              <a:t>.);</a:t>
            </a:r>
          </a:p>
          <a:p>
            <a:pPr marL="0" indent="0">
              <a:buNone/>
            </a:pPr>
            <a:r>
              <a:rPr lang="ru-RU" sz="2000" b="1" dirty="0" smtClean="0"/>
              <a:t>г</a:t>
            </a:r>
            <a:r>
              <a:rPr lang="ru-RU" sz="2000" b="1" dirty="0"/>
              <a:t>) конструкция должна быть технологичной и обеспечивать возможность максимальной механизации и индустриализации дорожно-строительных </a:t>
            </a:r>
            <a:r>
              <a:rPr lang="ru-RU" sz="2000" b="1" dirty="0" smtClean="0"/>
              <a:t>процессов</a:t>
            </a:r>
            <a:r>
              <a:rPr lang="ru-RU" sz="2000" b="1" dirty="0"/>
              <a:t>;</a:t>
            </a:r>
            <a:r>
              <a:rPr lang="ru-RU" sz="2000" b="1" dirty="0" smtClean="0"/>
              <a:t> </a:t>
            </a:r>
          </a:p>
          <a:p>
            <a:pPr marL="0" indent="0">
              <a:buNone/>
            </a:pPr>
            <a:r>
              <a:rPr lang="ru-RU" sz="2000" b="1" dirty="0" smtClean="0"/>
              <a:t>д</a:t>
            </a:r>
            <a:r>
              <a:rPr lang="ru-RU" sz="2000" b="1" dirty="0"/>
              <a:t>) при конструировании необходимо учитывать реальные условия проведения строительных работ (летняя или зимняя технология и др.).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576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7969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ДОРОЖНО-СТРОИТЕЛЬНЫХ МАТЕРИАЛОВ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690433"/>
            <a:ext cx="7842507" cy="47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59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rcRect l="17299" t="31298" r="21639" b="21189"/>
          <a:stretch>
            <a:fillRect/>
          </a:stretch>
        </p:blipFill>
        <p:spPr bwMode="auto">
          <a:xfrm>
            <a:off x="1301591" y="836712"/>
            <a:ext cx="6559868" cy="454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4421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rcRect l="6622" t="39262" r="15047" b="25601"/>
          <a:stretch>
            <a:fillRect/>
          </a:stretch>
        </p:blipFill>
        <p:spPr bwMode="auto">
          <a:xfrm>
            <a:off x="332536" y="1268760"/>
            <a:ext cx="849797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9336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rcRect l="20643" t="19575" r="12925" b="6141"/>
          <a:stretch>
            <a:fillRect/>
          </a:stretch>
        </p:blipFill>
        <p:spPr bwMode="auto">
          <a:xfrm>
            <a:off x="828427" y="1002655"/>
            <a:ext cx="7506196" cy="487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4208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/>
          <a:srcRect l="14387" t="28550" r="5438" b="4580"/>
          <a:stretch>
            <a:fillRect/>
          </a:stretch>
        </p:blipFill>
        <p:spPr bwMode="auto">
          <a:xfrm>
            <a:off x="971600" y="1196752"/>
            <a:ext cx="7277859" cy="422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8361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1091</Words>
  <Application>Microsoft Office PowerPoint</Application>
  <PresentationFormat>Экран (4:3)</PresentationFormat>
  <Paragraphs>94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Unicode MS</vt:lpstr>
      <vt:lpstr>Calibri</vt:lpstr>
      <vt:lpstr>Century Gothic</vt:lpstr>
      <vt:lpstr>Times New Roman</vt:lpstr>
      <vt:lpstr>Wingdings</vt:lpstr>
      <vt:lpstr>Тема Office</vt:lpstr>
      <vt:lpstr>СТРОИТЕЛЬСТВО ДОРОЖНЫХ ОДЕЖД</vt:lpstr>
      <vt:lpstr>Общие вопросы технологии строительства дорожных одежд</vt:lpstr>
      <vt:lpstr>Презентация PowerPoint</vt:lpstr>
      <vt:lpstr>Дорожная одежда</vt:lpstr>
      <vt:lpstr>Презентация PowerPoint</vt:lpstr>
      <vt:lpstr>КОНСТРУКТИВНЫЕ СЛОИ ДОРОЖНОЙ ОДЕЖДЫ </vt:lpstr>
      <vt:lpstr>Презентация PowerPoint</vt:lpstr>
      <vt:lpstr>Дорожная одежда</vt:lpstr>
      <vt:lpstr>Дорожная одежда</vt:lpstr>
      <vt:lpstr>Дорожная одежда</vt:lpstr>
      <vt:lpstr>Презентация PowerPoint</vt:lpstr>
      <vt:lpstr>ОСНОВНЫЕ ТИПЫ ДОРОЖНЫХ ОДЕЖД И ВИДОВ  ПОКРЫТИЙ ПО КАТЕГОРИИ ДОРОГ </vt:lpstr>
      <vt:lpstr>Презентация PowerPoint</vt:lpstr>
      <vt:lpstr>Дорожная одежда</vt:lpstr>
      <vt:lpstr>Дорожная одежда</vt:lpstr>
      <vt:lpstr>Виды поперечных профилей  дорожных одежд</vt:lpstr>
      <vt:lpstr>Проектирование дорожной одежды</vt:lpstr>
      <vt:lpstr>Проектирование дорожной одежды</vt:lpstr>
      <vt:lpstr>Конструирование дорожной одежды</vt:lpstr>
      <vt:lpstr>Конструирование дорожной одежды</vt:lpstr>
      <vt:lpstr>КЛАССИФИКАЦИЯ ДОРОЖНО-СТРОИТЕЛЬНЫХ МАТЕРИАЛОВ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40</cp:revision>
  <dcterms:created xsi:type="dcterms:W3CDTF">2015-05-18T13:34:20Z</dcterms:created>
  <dcterms:modified xsi:type="dcterms:W3CDTF">2020-02-11T11:14:37Z</dcterms:modified>
</cp:coreProperties>
</file>